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62" r:id="rId3"/>
    <p:sldId id="257" r:id="rId4"/>
    <p:sldId id="259" r:id="rId5"/>
    <p:sldId id="260" r:id="rId6"/>
    <p:sldId id="261" r:id="rId7"/>
    <p:sldId id="265" r:id="rId8"/>
    <p:sldId id="270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DE13-DEF9-4FFF-B402-08C2C252071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09AC-FEB8-4B8E-A244-E92B9888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09AC-FEB8-4B8E-A244-E92B98885F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09AC-FEB8-4B8E-A244-E92B98885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8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62E071-F9F4-4430-880B-07045B3A3BA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FC3F25-6388-4308-A34C-5F86139FDE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mopikvt114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u04GE8lzCE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Bu04GE8lz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yOcqE8bDg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199"/>
            <a:ext cx="7315200" cy="2209801"/>
          </a:xfrm>
        </p:spPr>
        <p:txBody>
          <a:bodyPr>
            <a:noAutofit/>
          </a:bodyPr>
          <a:lstStyle/>
          <a:p>
            <a:r>
              <a:rPr lang="en-US" sz="7200" dirty="0" smtClean="0"/>
              <a:t>Mindfulness R0om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324600" cy="2209800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Hamilton High School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Social Work Team</a:t>
            </a:r>
          </a:p>
        </p:txBody>
      </p:sp>
      <p:pic>
        <p:nvPicPr>
          <p:cNvPr id="5122" name="Picture 2" descr="C:\Users\inaja\Pictures\Lotus desig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84" y="3505200"/>
            <a:ext cx="10694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mopikvt11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3308" y="2111573"/>
            <a:ext cx="6355292" cy="35748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Mindful Minute</a:t>
            </a:r>
            <a:endParaRPr lang="en-US" dirty="0"/>
          </a:p>
        </p:txBody>
      </p:sp>
      <p:pic>
        <p:nvPicPr>
          <p:cNvPr id="5" name="Picture 2" descr="C:\Users\inaja\Pictures\Lotus desig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contact your Hamilton Social Workers if you need any additional support or if you would like to bring your classroom for a 20 minute Mindfulness </a:t>
            </a:r>
            <a:r>
              <a:rPr lang="en-US" dirty="0" smtClean="0"/>
              <a:t>Presentation in E223 (</a:t>
            </a:r>
            <a:r>
              <a:rPr lang="en-US" smtClean="0"/>
              <a:t>Mindfulness Room).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Rajani Rastogi, LMSW – x5182</a:t>
            </a:r>
          </a:p>
          <a:p>
            <a:r>
              <a:rPr lang="en-US" dirty="0" smtClean="0"/>
              <a:t>Julianne Haddad, LMSW – x5275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43199" y="3855821"/>
            <a:ext cx="1828801" cy="3002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9528" y="3662217"/>
            <a:ext cx="3694545" cy="2770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82" y="0"/>
            <a:ext cx="5275118" cy="3855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8882" cy="3855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32" y="3855820"/>
            <a:ext cx="2163868" cy="3002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55820"/>
            <a:ext cx="2408132" cy="30021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6118" y="4705582"/>
            <a:ext cx="3022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hnschrift SemiBold" panose="020B0502040204020203" pitchFamily="34" charset="0"/>
              </a:rPr>
              <a:t>Mindfulness C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hnschrift SemiBold" panose="020B0502040204020203" pitchFamily="34" charset="0"/>
              </a:rPr>
              <a:t>enter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14600"/>
            <a:ext cx="7848600" cy="4191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Mindfulness </a:t>
            </a:r>
            <a:r>
              <a:rPr lang="en-US" sz="2600" dirty="0"/>
              <a:t>involves being </a:t>
            </a:r>
            <a:r>
              <a:rPr lang="en-US" sz="2600" dirty="0" smtClean="0"/>
              <a:t>aware </a:t>
            </a:r>
            <a:r>
              <a:rPr lang="en-US" sz="2600" dirty="0"/>
              <a:t>of our </a:t>
            </a:r>
            <a:r>
              <a:rPr lang="en-US" sz="2600" b="1" dirty="0"/>
              <a:t>thoughts, emotions</a:t>
            </a:r>
            <a:r>
              <a:rPr lang="en-US" sz="2600" b="1" dirty="0" smtClean="0"/>
              <a:t>, </a:t>
            </a:r>
            <a:r>
              <a:rPr lang="en-US" sz="2600" dirty="0" smtClean="0"/>
              <a:t>and being present with oneself </a:t>
            </a:r>
            <a:r>
              <a:rPr lang="en-US" sz="2600" smtClean="0"/>
              <a:t>and our surroundings.</a:t>
            </a:r>
            <a:endParaRPr lang="en-US" sz="2600" i="1" dirty="0" smtClean="0"/>
          </a:p>
          <a:p>
            <a:r>
              <a:rPr lang="en-US" sz="2600" dirty="0" smtClean="0"/>
              <a:t>It </a:t>
            </a:r>
            <a:r>
              <a:rPr lang="en-US" sz="2600" dirty="0"/>
              <a:t>means being </a:t>
            </a:r>
            <a:r>
              <a:rPr lang="en-US" sz="2600" dirty="0" smtClean="0"/>
              <a:t>in the moment </a:t>
            </a:r>
            <a:r>
              <a:rPr lang="en-US" sz="2600" dirty="0"/>
              <a:t>and paying </a:t>
            </a:r>
            <a:r>
              <a:rPr lang="en-US" sz="2600" dirty="0" smtClean="0"/>
              <a:t>attention </a:t>
            </a:r>
            <a:r>
              <a:rPr lang="en-US" sz="2600" dirty="0"/>
              <a:t>to what is happening in the </a:t>
            </a:r>
            <a:r>
              <a:rPr lang="en-US" sz="2600" i="1" dirty="0"/>
              <a:t>‘here and </a:t>
            </a:r>
            <a:r>
              <a:rPr lang="en-US" sz="2600" i="1" dirty="0" smtClean="0"/>
              <a:t>now’ </a:t>
            </a:r>
            <a:r>
              <a:rPr lang="en-US" sz="2600" dirty="0" smtClean="0"/>
              <a:t>with openness and curiosity, instead </a:t>
            </a:r>
            <a:r>
              <a:rPr lang="en-US" sz="2600" dirty="0"/>
              <a:t>of focusing on our past memories or future </a:t>
            </a:r>
            <a:r>
              <a:rPr lang="en-US" sz="2600" dirty="0" smtClean="0"/>
              <a:t>worries.</a:t>
            </a:r>
          </a:p>
          <a:p>
            <a:r>
              <a:rPr lang="en-US" sz="2600" dirty="0"/>
              <a:t>Mindfulness involves </a:t>
            </a:r>
            <a:r>
              <a:rPr lang="en-US" sz="2600" dirty="0" smtClean="0"/>
              <a:t>acceptance </a:t>
            </a:r>
            <a:r>
              <a:rPr lang="en-US" sz="2600" dirty="0"/>
              <a:t>of </a:t>
            </a:r>
            <a:r>
              <a:rPr lang="en-US" sz="2600" dirty="0" smtClean="0"/>
              <a:t>our feelings </a:t>
            </a:r>
            <a:r>
              <a:rPr lang="en-US" sz="2600" dirty="0"/>
              <a:t>in a non-judgmental </a:t>
            </a:r>
            <a:r>
              <a:rPr lang="en-US" sz="2600" dirty="0" smtClean="0"/>
              <a:t>way.                    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is Mindfulness?</a:t>
            </a:r>
            <a:endParaRPr lang="en-US" sz="5400" b="1" dirty="0"/>
          </a:p>
        </p:txBody>
      </p:sp>
      <p:pic>
        <p:nvPicPr>
          <p:cNvPr id="1026" name="Picture 2" descr="C:\Users\inaja\Pictures\Lotus desig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1"/>
            <a:ext cx="8381999" cy="4190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Responsibilities related to </a:t>
            </a:r>
            <a:r>
              <a:rPr lang="en-US" dirty="0"/>
              <a:t>school, college applications, and extracurricular activities</a:t>
            </a:r>
          </a:p>
          <a:p>
            <a:pPr>
              <a:lnSpc>
                <a:spcPct val="150000"/>
              </a:lnSpc>
            </a:pPr>
            <a:r>
              <a:rPr lang="en-US" dirty="0"/>
              <a:t>E</a:t>
            </a:r>
            <a:r>
              <a:rPr lang="en-US" dirty="0" smtClean="0"/>
              <a:t>xpectations </a:t>
            </a:r>
            <a:r>
              <a:rPr lang="en-US" dirty="0"/>
              <a:t>from parents, teachers, </a:t>
            </a:r>
            <a:r>
              <a:rPr lang="en-US" dirty="0" smtClean="0"/>
              <a:t>coaches, and peers.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Emotional break-ups, </a:t>
            </a:r>
            <a:r>
              <a:rPr lang="en-US" dirty="0" smtClean="0"/>
              <a:t>conflicts </a:t>
            </a:r>
            <a:r>
              <a:rPr lang="en-US" dirty="0"/>
              <a:t>with friends, </a:t>
            </a:r>
            <a:r>
              <a:rPr lang="en-US" dirty="0" smtClean="0"/>
              <a:t>social media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and other stressful </a:t>
            </a:r>
            <a:r>
              <a:rPr lang="en-US" dirty="0"/>
              <a:t>social situations</a:t>
            </a:r>
          </a:p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ental </a:t>
            </a:r>
            <a:r>
              <a:rPr lang="en-US" dirty="0"/>
              <a:t>health conditions </a:t>
            </a:r>
            <a:r>
              <a:rPr lang="en-US" dirty="0" smtClean="0"/>
              <a:t>such as: </a:t>
            </a:r>
            <a:r>
              <a:rPr lang="en-US" dirty="0"/>
              <a:t>depression, anxiety, </a:t>
            </a:r>
            <a:r>
              <a:rPr lang="en-US" dirty="0" smtClean="0"/>
              <a:t>and </a:t>
            </a:r>
            <a:r>
              <a:rPr lang="en-US" dirty="0"/>
              <a:t>other mood </a:t>
            </a:r>
            <a:r>
              <a:rPr lang="en-US" dirty="0" smtClean="0"/>
              <a:t>disorders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                                                                                                                     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/>
              <a:t>Common</a:t>
            </a:r>
            <a:r>
              <a:rPr lang="en-US" sz="5400" b="1" dirty="0"/>
              <a:t> </a:t>
            </a:r>
            <a:r>
              <a:rPr lang="en-US" sz="5400" b="1" dirty="0" smtClean="0"/>
              <a:t>Teen Issues</a:t>
            </a:r>
            <a:endParaRPr lang="en-US" sz="5400" b="1" dirty="0"/>
          </a:p>
        </p:txBody>
      </p:sp>
      <p:pic>
        <p:nvPicPr>
          <p:cNvPr id="2050" name="Picture 2" descr="C:\Users\inaja\Pictures\Lotus desig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8763000" cy="4343400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US" dirty="0"/>
              <a:t>Increase focus/concentration in school and other activities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Improve mental health and wellbeing 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/>
              <a:t>Develop insight </a:t>
            </a:r>
            <a:r>
              <a:rPr lang="en-US" dirty="0"/>
              <a:t>and self awareness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/>
              <a:t>Build healthier </a:t>
            </a:r>
            <a:r>
              <a:rPr lang="en-US" dirty="0"/>
              <a:t>relationships (improve </a:t>
            </a:r>
            <a:r>
              <a:rPr lang="en-US" dirty="0" smtClean="0"/>
              <a:t>communication </a:t>
            </a:r>
            <a:r>
              <a:rPr lang="en-US" dirty="0"/>
              <a:t>skills)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/>
              <a:t>Help regulate emotions </a:t>
            </a:r>
            <a:r>
              <a:rPr lang="en-US" dirty="0"/>
              <a:t>(reduce impulsive behaviors)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Increase feelings of empathy (imagining others experiences)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/>
              <a:t>Create </a:t>
            </a:r>
            <a:r>
              <a:rPr lang="en-US" b="1" dirty="0" smtClean="0"/>
              <a:t>HAPPINESS</a:t>
            </a:r>
            <a:r>
              <a:rPr lang="en-US" b="1" dirty="0"/>
              <a:t>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Mindfulness </a:t>
            </a:r>
            <a:endParaRPr lang="en-US" dirty="0"/>
          </a:p>
        </p:txBody>
      </p:sp>
      <p:pic>
        <p:nvPicPr>
          <p:cNvPr id="3074" name="Picture 2" descr="C:\Users\inaja\Pictures\Lotus desig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1"/>
            <a:ext cx="8762999" cy="54101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/>
              <a:t>Who</a:t>
            </a:r>
            <a:r>
              <a:rPr lang="en-US" dirty="0"/>
              <a:t>:  </a:t>
            </a:r>
            <a:r>
              <a:rPr lang="en-US" dirty="0" smtClean="0"/>
              <a:t>Open to all Hamilton Students! </a:t>
            </a:r>
          </a:p>
          <a:p>
            <a:pPr lvl="1"/>
            <a:r>
              <a:rPr lang="en-US" dirty="0" smtClean="0"/>
              <a:t>Up-to </a:t>
            </a:r>
            <a:r>
              <a:rPr lang="en-US" dirty="0"/>
              <a:t>20 </a:t>
            </a:r>
            <a:r>
              <a:rPr lang="en-US" dirty="0" smtClean="0"/>
              <a:t>students can </a:t>
            </a:r>
            <a:r>
              <a:rPr lang="en-US" dirty="0"/>
              <a:t>attend during </a:t>
            </a:r>
            <a:r>
              <a:rPr lang="en-US" dirty="0" smtClean="0"/>
              <a:t>each lunch </a:t>
            </a:r>
            <a:r>
              <a:rPr lang="en-US" dirty="0"/>
              <a:t>period once a week</a:t>
            </a:r>
            <a:r>
              <a:rPr lang="en-US" dirty="0" smtClean="0"/>
              <a:t>.</a:t>
            </a:r>
          </a:p>
          <a:p>
            <a:r>
              <a:rPr lang="en-US" sz="3200" dirty="0"/>
              <a:t>What</a:t>
            </a:r>
            <a:r>
              <a:rPr lang="en-US" b="1" dirty="0" smtClean="0"/>
              <a:t>:</a:t>
            </a:r>
            <a:r>
              <a:rPr lang="en-US" dirty="0" smtClean="0"/>
              <a:t>  Learn and practice Mindfulness skills, Meditation, Yoga, and other relaxation and breathing techniques.</a:t>
            </a:r>
          </a:p>
          <a:p>
            <a:r>
              <a:rPr lang="en-US" sz="3000" dirty="0"/>
              <a:t>When</a:t>
            </a:r>
            <a:r>
              <a:rPr lang="en-US" b="1" dirty="0" smtClean="0"/>
              <a:t>:  (Mon., Tues., Fri.)                          (Wed., and Thurs.)</a:t>
            </a:r>
          </a:p>
          <a:p>
            <a:pPr lvl="2"/>
            <a:r>
              <a:rPr lang="en-US" sz="2600" b="1" dirty="0" smtClean="0"/>
              <a:t>A Lunch:  10:44 – 11:04am      A Lunch:  10:01 – 10:21am 	</a:t>
            </a:r>
          </a:p>
          <a:p>
            <a:pPr lvl="2"/>
            <a:r>
              <a:rPr lang="en-US" sz="2600" b="1" dirty="0" smtClean="0"/>
              <a:t>B Lunch:  11:19 – 11:39am        B Lunch:  10:57 – 11:17am</a:t>
            </a:r>
          </a:p>
          <a:p>
            <a:pPr lvl="2"/>
            <a:r>
              <a:rPr lang="en-US" sz="2600" b="1" dirty="0" smtClean="0"/>
              <a:t>C Lunch:  11:52 – 12:12pm        C </a:t>
            </a:r>
            <a:r>
              <a:rPr lang="en-US" sz="2600" b="1" dirty="0"/>
              <a:t>Lunch:  </a:t>
            </a:r>
            <a:r>
              <a:rPr lang="en-US" sz="2600" b="1" dirty="0" smtClean="0"/>
              <a:t>11:58 </a:t>
            </a:r>
            <a:r>
              <a:rPr lang="en-US" sz="2600" b="1" dirty="0"/>
              <a:t>– </a:t>
            </a:r>
            <a:r>
              <a:rPr lang="en-US" sz="2600" b="1" dirty="0" smtClean="0"/>
              <a:t>12:18pm</a:t>
            </a:r>
            <a:endParaRPr lang="en-US" sz="2600" b="1" dirty="0"/>
          </a:p>
          <a:p>
            <a:r>
              <a:rPr lang="en-US" sz="3000" dirty="0"/>
              <a:t>Where</a:t>
            </a:r>
            <a:r>
              <a:rPr lang="en-US" b="1" dirty="0" smtClean="0"/>
              <a:t>:  Room E223</a:t>
            </a:r>
          </a:p>
          <a:p>
            <a:r>
              <a:rPr lang="en-US" sz="3000" dirty="0"/>
              <a:t>Facilitators</a:t>
            </a:r>
            <a:r>
              <a:rPr lang="en-US" b="1" dirty="0" smtClean="0"/>
              <a:t>:  </a:t>
            </a:r>
            <a:r>
              <a:rPr lang="en-US" dirty="0" smtClean="0"/>
              <a:t>Social Workers, Mrs. Rastogi, Ms. Julianne, ASU SW Intern, Jamie Novotny and professional speakers every Friday.</a:t>
            </a:r>
          </a:p>
          <a:p>
            <a:pPr marL="0" indent="0" algn="ctr">
              <a:buNone/>
            </a:pPr>
            <a:r>
              <a:rPr lang="en-US" sz="2000" b="1" dirty="0"/>
              <a:t>Sign up sheets will be available outside Room E223 every morning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75962" cy="990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 Mindfulness Center Details</a:t>
            </a:r>
            <a:endParaRPr lang="en-US" sz="5400" dirty="0"/>
          </a:p>
        </p:txBody>
      </p:sp>
      <p:pic>
        <p:nvPicPr>
          <p:cNvPr id="4098" name="Picture 2" descr="C:\Users\inaja\Pictures\Lotus desig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04GE8lzC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2286000"/>
            <a:ext cx="5638800" cy="31718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 &amp; The Brain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6795" y="569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https://www.youtube.com/watch?v=Bu04GE8lzCE</a:t>
            </a:r>
            <a:endParaRPr lang="en-US" dirty="0"/>
          </a:p>
        </p:txBody>
      </p:sp>
      <p:pic>
        <p:nvPicPr>
          <p:cNvPr id="6" name="Picture 2" descr="C:\Users\inaja\Pictures\Lotus design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hyOcqE8b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2819400"/>
            <a:ext cx="5486400" cy="27962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and the Brain</a:t>
            </a:r>
            <a:endParaRPr lang="en-US" dirty="0"/>
          </a:p>
        </p:txBody>
      </p:sp>
      <p:pic>
        <p:nvPicPr>
          <p:cNvPr id="5" name="Picture 2" descr="C:\Users\inaja\Pictures\Lotus desig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</a:t>
            </a:r>
            <a:r>
              <a:rPr lang="en-US" dirty="0"/>
              <a:t>would happen if we spent the first </a:t>
            </a:r>
            <a:r>
              <a:rPr lang="en-US" dirty="0" smtClean="0"/>
              <a:t>one minute in class </a:t>
            </a:r>
            <a:r>
              <a:rPr lang="en-US" dirty="0"/>
              <a:t>not explaining, reading, taking notes, or </a:t>
            </a:r>
            <a:r>
              <a:rPr lang="en-US" dirty="0" smtClean="0"/>
              <a:t>discussing?</a:t>
            </a:r>
          </a:p>
          <a:p>
            <a:r>
              <a:rPr lang="en-US" dirty="0" smtClean="0"/>
              <a:t>What </a:t>
            </a:r>
            <a:r>
              <a:rPr lang="en-US" dirty="0"/>
              <a:t>if we just sat there—in silence?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stepped out of our “thinking minds” before engaging in the usual thinking that goes on in class?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started by letting awareness take center stage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Research</a:t>
            </a:r>
            <a:r>
              <a:rPr lang="en-US" b="1" dirty="0"/>
              <a:t>: </a:t>
            </a:r>
            <a:r>
              <a:rPr lang="en-US" dirty="0"/>
              <a:t>greater stress reduction, more emotional stability, </a:t>
            </a:r>
            <a:r>
              <a:rPr lang="en-US" dirty="0" smtClean="0"/>
              <a:t>focus in class, greater </a:t>
            </a:r>
            <a:r>
              <a:rPr lang="en-US" dirty="0"/>
              <a:t>ability to respond to situations with more awareness instead of </a:t>
            </a:r>
            <a:r>
              <a:rPr lang="en-US" dirty="0" smtClean="0"/>
              <a:t>impulsivity. </a:t>
            </a:r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Incorporating a Mindful Minute in your classroom </a:t>
            </a:r>
            <a:endParaRPr lang="en-US" dirty="0"/>
          </a:p>
        </p:txBody>
      </p:sp>
      <p:pic>
        <p:nvPicPr>
          <p:cNvPr id="4" name="Picture 2" descr="C:\Users\inaja\Pictures\Lotus desig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388</TotalTime>
  <Words>377</Words>
  <Application>Microsoft Office PowerPoint</Application>
  <PresentationFormat>On-screen Show (4:3)</PresentationFormat>
  <Paragraphs>51</Paragraphs>
  <Slides>11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Bahnschrift SemiBold</vt:lpstr>
      <vt:lpstr>Calibri</vt:lpstr>
      <vt:lpstr>Candara</vt:lpstr>
      <vt:lpstr>Symbol</vt:lpstr>
      <vt:lpstr>Waveform</vt:lpstr>
      <vt:lpstr>Mindfulness R0om</vt:lpstr>
      <vt:lpstr>PowerPoint Presentation</vt:lpstr>
      <vt:lpstr>What is Mindfulness?</vt:lpstr>
      <vt:lpstr>Common Teen Issues</vt:lpstr>
      <vt:lpstr>Benefits of Mindfulness </vt:lpstr>
      <vt:lpstr> Mindfulness Center Details</vt:lpstr>
      <vt:lpstr>Meditation &amp; The Brain </vt:lpstr>
      <vt:lpstr>Mindfulness and the Brain</vt:lpstr>
      <vt:lpstr>Incorporating a Mindful Minute in your classroom </vt:lpstr>
      <vt:lpstr>Classroom Mindful Minute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Program</dc:title>
  <dc:creator>Rajani Rastogi</dc:creator>
  <cp:lastModifiedBy>Rastogi, Rajani</cp:lastModifiedBy>
  <cp:revision>46</cp:revision>
  <dcterms:created xsi:type="dcterms:W3CDTF">2018-09-19T23:35:01Z</dcterms:created>
  <dcterms:modified xsi:type="dcterms:W3CDTF">2019-07-23T14:47:40Z</dcterms:modified>
</cp:coreProperties>
</file>